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84" r:id="rId6"/>
    <p:sldId id="280" r:id="rId7"/>
    <p:sldId id="266" r:id="rId8"/>
    <p:sldId id="278" r:id="rId9"/>
    <p:sldId id="257" r:id="rId10"/>
    <p:sldId id="258" r:id="rId11"/>
    <p:sldId id="259" r:id="rId12"/>
    <p:sldId id="282" r:id="rId13"/>
    <p:sldId id="260" r:id="rId14"/>
    <p:sldId id="261" r:id="rId15"/>
    <p:sldId id="263" r:id="rId16"/>
    <p:sldId id="262" r:id="rId17"/>
    <p:sldId id="264" r:id="rId18"/>
    <p:sldId id="283" r:id="rId19"/>
    <p:sldId id="268" r:id="rId20"/>
    <p:sldId id="269" r:id="rId21"/>
    <p:sldId id="277" r:id="rId22"/>
    <p:sldId id="271" r:id="rId23"/>
    <p:sldId id="273" r:id="rId24"/>
    <p:sldId id="272" r:id="rId25"/>
    <p:sldId id="274" r:id="rId26"/>
    <p:sldId id="276" r:id="rId27"/>
    <p:sldId id="275" r:id="rId28"/>
    <p:sldId id="270" r:id="rId29"/>
    <p:sldId id="281" r:id="rId30"/>
    <p:sldId id="285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movement</a:t>
            </a:r>
            <a:r>
              <a:rPr lang="en-US" baseline="0" dirty="0" smtClean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5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dynamicearth/struct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iHRI_Z2Kgs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27457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Layers of the Earth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Mantle</a:t>
            </a:r>
            <a:endParaRPr lang="en-US" sz="115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Upper Mantle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Lower Mantle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Middle </a:t>
            </a:r>
            <a:br>
              <a:rPr lang="en-US" sz="2800" b="1" dirty="0" smtClean="0"/>
            </a:br>
            <a:r>
              <a:rPr lang="en-US" sz="2800" b="1" dirty="0" smtClean="0"/>
              <a:t>Mantle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Convection</a:t>
            </a:r>
            <a:br>
              <a:rPr lang="en-US" sz="2800" b="1" dirty="0" smtClean="0"/>
            </a:br>
            <a:r>
              <a:rPr lang="en-US" sz="2800" b="1" dirty="0" smtClean="0"/>
              <a:t>Currents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 but capable of flow (like hot asphalt or fudge)</a:t>
            </a:r>
          </a:p>
          <a:p>
            <a:r>
              <a:rPr lang="en-US" dirty="0" smtClean="0"/>
              <a:t>Thickest layer of the Earth (making up 70% of the Earth’s mass)</a:t>
            </a:r>
          </a:p>
          <a:p>
            <a:r>
              <a:rPr lang="en-US" dirty="0" smtClean="0"/>
              <a:t>The hot material (magma) in the mantle rises to the top of the mantle, cools, then sinks, reheats, and rises again. These convection currents cause changes in the Earth’s surface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Upper Mantle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Convection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Currents</a:t>
                </a:r>
                <a:endParaRPr lang="en-US" sz="2400" b="1" dirty="0"/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Middle 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Mantle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Lower Mantle</a:t>
                </a:r>
                <a:endParaRPr lang="en-US" sz="20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Mantle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Core</a:t>
            </a:r>
            <a:endParaRPr lang="en-US" sz="1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Inner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Outer </a:t>
            </a:r>
            <a:br>
              <a:rPr lang="en-US" sz="5400" b="1" dirty="0" smtClean="0"/>
            </a:br>
            <a:r>
              <a:rPr lang="en-US" sz="5400" b="1" dirty="0" smtClean="0"/>
              <a:t>Core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Molten (liquid) metal that is about 4,700°C (8,500°F)</a:t>
            </a:r>
          </a:p>
          <a:p>
            <a:r>
              <a:rPr lang="en-US" sz="3600" dirty="0" smtClean="0"/>
              <a:t>Located about 1,800 miles beneath the crust and is about 1,400 miles thick</a:t>
            </a:r>
          </a:p>
          <a:p>
            <a:r>
              <a:rPr lang="en-US" sz="3600" dirty="0" smtClean="0"/>
              <a:t>Composed of the melted metals nickel and iron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 smtClean="0"/>
              <a:t>Inner </a:t>
            </a:r>
            <a:br>
              <a:rPr lang="en-US" sz="8500" b="1" dirty="0" smtClean="0"/>
            </a:br>
            <a:r>
              <a:rPr lang="en-US" sz="8500" b="1" dirty="0" smtClean="0"/>
              <a:t>Core</a:t>
            </a:r>
            <a:endParaRPr lang="en-US" sz="8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Solid sphere composed mostly of iron</a:t>
            </a:r>
          </a:p>
          <a:p>
            <a:r>
              <a:rPr lang="en-US" sz="3100" dirty="0" smtClean="0"/>
              <a:t>It is believed to be as hot as 6,650°C (12,000°F)</a:t>
            </a:r>
          </a:p>
          <a:p>
            <a:r>
              <a:rPr lang="en-US" sz="3100" dirty="0" smtClean="0"/>
              <a:t>Heat in the core is probably generated by the radioactive decay of uranium and other elements</a:t>
            </a:r>
          </a:p>
          <a:p>
            <a:r>
              <a:rPr lang="en-US" sz="3100" dirty="0" smtClean="0"/>
              <a:t>It is solid because of the pressure from the outer core, mantle, and crust compressing it tremendously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Earth is like a peach or a boiled egg. Turn to a seat partner and discuss these analogies. Come up with another analogy and be prepared to share.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Solid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Liquid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Mantle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Crust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Lithosphere – Crust and Upper Layer of the Mantle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 smtClean="0"/>
              <a:t>The lithosphere (crust and upper mantle) is divided into separate plates which move very slowly in response to the “</a:t>
            </a:r>
            <a:r>
              <a:rPr lang="en-US" sz="3600" dirty="0" err="1" smtClean="0"/>
              <a:t>convecting</a:t>
            </a:r>
            <a:r>
              <a:rPr lang="en-US" sz="3600" dirty="0" smtClean="0"/>
              <a:t>” part of the mantle.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What do these two images tell us about the layers of the Earth?</a:t>
            </a:r>
            <a:endParaRPr lang="en-US" sz="4800" b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Be prepared to share.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www.youtube.com/watch?v=rQx2wLyagk4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Temperature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increases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 smtClean="0"/>
              <a:t>Look at the information in the graph and table below. What’s the relationship between depth and density/pressure?</a:t>
            </a:r>
            <a:endParaRPr lang="en-US" sz="3600" dirty="0"/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Density and Pressure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 smtClean="0"/>
              <a:t>Add this statement to the arrow going down on your foldable.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 smtClean="0">
                <a:latin typeface="Calibri" pitchFamily="34" charset="0"/>
              </a:rPr>
              <a:t>Density and Pressure increases as depth increases</a:t>
            </a:r>
            <a:endParaRPr lang="en-US" sz="4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 smtClean="0"/>
              <a:t>Which layer of the Earth has the greatest temperature, pressure, and density?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earth is layered with a lithosphere (crust and uppermost mantle), </a:t>
            </a:r>
            <a:r>
              <a:rPr lang="en-US" sz="3600" b="1" dirty="0" err="1" smtClean="0"/>
              <a:t>convecting</a:t>
            </a:r>
            <a:r>
              <a:rPr lang="en-US" sz="3600" b="1" dirty="0" smtClean="0"/>
              <a:t> mantle, and </a:t>
            </a:r>
            <a:br>
              <a:rPr lang="en-US" sz="3600" b="1" dirty="0" smtClean="0"/>
            </a:br>
            <a:r>
              <a:rPr lang="en-US" sz="3600" b="1" dirty="0" smtClean="0"/>
              <a:t>a dense metallic core.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 smtClean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www.learner.org/interactives/dynamicearth/structure.html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hlinkClick r:id="rId2"/>
              </a:rPr>
              <a:t>Mr. Lee’s Layers of the Earth Rap</a:t>
            </a:r>
            <a:r>
              <a:rPr lang="en-US" sz="7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5460"/>
            <a:ext cx="4114800" cy="4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Layers of the Earth Review</a:t>
            </a:r>
            <a:endParaRPr lang="en-US" sz="5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Summarizing Strategy</a:t>
            </a:r>
            <a:endParaRPr lang="en-US" sz="5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Essential Question:</a:t>
            </a:r>
            <a:br>
              <a:rPr lang="en-US" sz="5400" b="1" dirty="0" smtClean="0"/>
            </a:br>
            <a:r>
              <a:rPr lang="en-US" sz="5400" b="1" dirty="0" smtClean="0"/>
              <a:t>How are layers of the Earth different from one another?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Think of the layers of the Earth like the layers of a cake.</a:t>
            </a:r>
            <a:endParaRPr lang="en-US" sz="5400" b="1" dirty="0"/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Use the Layers of the Earth Foldable to take notes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Crust</a:t>
            </a:r>
            <a:endParaRPr lang="en-US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Ocean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Land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Oceanic Crust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 Crust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Thinnest layer of the Earth that ranges from only 2 miles in some areas of the ocean floor to 75 miles deep under mountains</a:t>
            </a:r>
          </a:p>
          <a:p>
            <a:r>
              <a:rPr lang="en-US" sz="2800" dirty="0" smtClean="0"/>
              <a:t>Made up of large amounts of silicon and aluminum</a:t>
            </a:r>
          </a:p>
          <a:p>
            <a:r>
              <a:rPr lang="en-US" sz="2800" dirty="0" smtClean="0"/>
              <a:t>Two types of crust: oceanic crust and continental crust</a:t>
            </a:r>
          </a:p>
          <a:p>
            <a:r>
              <a:rPr lang="en-US" sz="2800" dirty="0" smtClean="0"/>
              <a:t>Composed of plates on which the continents and oceans rest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Ocean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Land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Oceanic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Continental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Crust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Earth’s crust is like the skin of an apple. Turn to an elbow partner and discuss why this statement is true. Next, come up with another example.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628</Words>
  <Application>Microsoft Office PowerPoint</Application>
  <PresentationFormat>On-screen Show (4:3)</PresentationFormat>
  <Paragraphs>84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Default Design</vt:lpstr>
      <vt:lpstr>1_Office Theme</vt:lpstr>
      <vt:lpstr>2_Office Theme</vt:lpstr>
      <vt:lpstr>Acrobat Document</vt:lpstr>
      <vt:lpstr>Layers of the Earth</vt:lpstr>
      <vt:lpstr>Watch the movie trailer for Journey to the Center of the Earth. Identify characteristics that you think are true and those you think are not true. Be prepared to share.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WSAdmin</cp:lastModifiedBy>
  <cp:revision>57</cp:revision>
  <dcterms:created xsi:type="dcterms:W3CDTF">2014-12-04T17:58:13Z</dcterms:created>
  <dcterms:modified xsi:type="dcterms:W3CDTF">2016-03-07T14:24:49Z</dcterms:modified>
</cp:coreProperties>
</file>